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Poppins Light" panose="00000400000000000000" pitchFamily="2" charset="0"/>
      <p:regular r:id="rId31"/>
      <p:bold r:id="rId32"/>
      <p:italic r:id="rId33"/>
      <p:boldItalic r:id="rId34"/>
    </p:embeddedFont>
    <p:embeddedFont>
      <p:font typeface="Work Sans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51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bcc656b05_1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8bcc656b05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f44a79672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6f44a7967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f30d27c9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cf30d27c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f30d27c9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2cf30d27c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f30d27c9b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2cf30d27c9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f30d27c9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cf30d27c9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f44a79672_0_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26f44a79672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f30d27c9b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2cf30d27c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f30d27c9b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cf30d27c9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f4c88ae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26f4c88ae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bcc656b05_1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8bcc656b05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bcc656b05_1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8bcc656b05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6f1f34c9e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26f1f34c9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bcc656b05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28bcc656b05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f1f34c9ea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26f1f34c9e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f1f34c9e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26f1f34c9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f1f34c9ea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26f1f34c9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f1f34c9ea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26f1f34c9e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6f1f34c9ea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26f1f34c9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f44a7967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6f44a796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f44a79672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6f44a7967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f44a79672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6f44a7967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f44a79672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6f44a7967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f44a79672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26f44a7967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f44a79672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6f44a7967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f44a79672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6f44a79672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r="92812"/>
          <a:stretch/>
        </p:blipFill>
        <p:spPr>
          <a:xfrm>
            <a:off x="0" y="0"/>
            <a:ext cx="6572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 l="1" r="-8247"/>
          <a:stretch/>
        </p:blipFill>
        <p:spPr>
          <a:xfrm flipH="1">
            <a:off x="0" y="0"/>
            <a:ext cx="44603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791901" y="785252"/>
            <a:ext cx="2876550" cy="35729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14"/>
          <p:cNvSpPr/>
          <p:nvPr/>
        </p:nvSpPr>
        <p:spPr>
          <a:xfrm>
            <a:off x="8352099" y="2554605"/>
            <a:ext cx="791899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3668452" y="2554605"/>
            <a:ext cx="7919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r="80781"/>
          <a:stretch/>
        </p:blipFill>
        <p:spPr>
          <a:xfrm>
            <a:off x="8352100" y="0"/>
            <a:ext cx="791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10142" b="75358"/>
          <a:stretch/>
        </p:blipFill>
        <p:spPr>
          <a:xfrm>
            <a:off x="-1" y="4546023"/>
            <a:ext cx="9144000" cy="59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r="77262" b="95132"/>
          <a:stretch/>
        </p:blipFill>
        <p:spPr>
          <a:xfrm>
            <a:off x="3532397" y="0"/>
            <a:ext cx="2079206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92420"/>
          <a:stretch/>
        </p:blipFill>
        <p:spPr>
          <a:xfrm>
            <a:off x="0" y="4893128"/>
            <a:ext cx="9144000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r="77262" b="95132"/>
          <a:stretch/>
        </p:blipFill>
        <p:spPr>
          <a:xfrm>
            <a:off x="3532397" y="4893128"/>
            <a:ext cx="2079206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92420"/>
          <a:stretch/>
        </p:blipFill>
        <p:spPr>
          <a:xfrm rot="10800000" flipH="1">
            <a:off x="0" y="0"/>
            <a:ext cx="9144000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>
            <a:off x="8229212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8738999" y="4713071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0" y="396139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flipH="1">
            <a:off x="0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flipH="1">
            <a:off x="0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t="1" r="77262" b="91614"/>
          <a:stretch/>
        </p:blipFill>
        <p:spPr>
          <a:xfrm rot="5400000">
            <a:off x="-823930" y="823931"/>
            <a:ext cx="2079206" cy="43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rot="10800000" flipH="1">
            <a:off x="8229212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t="1" r="77262" b="91614"/>
          <a:stretch/>
        </p:blipFill>
        <p:spPr>
          <a:xfrm rot="-5400000">
            <a:off x="7888725" y="3888224"/>
            <a:ext cx="2079206" cy="43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 rot="5400000">
            <a:off x="4369500" y="18535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0" name="Google Shape;110;p21"/>
          <p:cNvSpPr/>
          <p:nvPr/>
        </p:nvSpPr>
        <p:spPr>
          <a:xfrm rot="5400000">
            <a:off x="4369500" y="492385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1" name="Google Shape;111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998855" y="1572895"/>
            <a:ext cx="3995420" cy="199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0" y="2554605"/>
            <a:ext cx="810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" name="Google Shape;117;p22"/>
          <p:cNvSpPr>
            <a:spLocks noGrp="1"/>
          </p:cNvSpPr>
          <p:nvPr>
            <p:ph type="pic" idx="2"/>
          </p:nvPr>
        </p:nvSpPr>
        <p:spPr>
          <a:xfrm>
            <a:off x="791901" y="1133475"/>
            <a:ext cx="2876550" cy="287655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8536498" y="2369249"/>
            <a:ext cx="810003" cy="4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/>
          </a:blip>
          <a:srcRect l="6542"/>
          <a:stretch/>
        </p:blipFill>
        <p:spPr>
          <a:xfrm>
            <a:off x="299125" y="0"/>
            <a:ext cx="85457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r="86736"/>
          <a:stretch/>
        </p:blipFill>
        <p:spPr>
          <a:xfrm>
            <a:off x="8705850" y="0"/>
            <a:ext cx="438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r="86736"/>
          <a:stretch/>
        </p:blipFill>
        <p:spPr>
          <a:xfrm flipH="1">
            <a:off x="0" y="0"/>
            <a:ext cx="43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 rot="-5400000">
            <a:off x="4369500" y="18535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5" name="Google Shape;135;p24"/>
          <p:cNvSpPr/>
          <p:nvPr/>
        </p:nvSpPr>
        <p:spPr>
          <a:xfrm rot="-5400000">
            <a:off x="4369500" y="492385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6" name="Google Shape;136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t="11631"/>
          <a:stretch/>
        </p:blipFill>
        <p:spPr>
          <a:xfrm>
            <a:off x="0" y="299126"/>
            <a:ext cx="9144000" cy="45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81745"/>
          <a:stretch/>
        </p:blipFill>
        <p:spPr>
          <a:xfrm>
            <a:off x="0" y="4391308"/>
            <a:ext cx="9144000" cy="75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81745"/>
          <a:stretch/>
        </p:blipFill>
        <p:spPr>
          <a:xfrm rot="10800000" flipH="1">
            <a:off x="0" y="0"/>
            <a:ext cx="9144000" cy="75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8739000" y="255460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0" name="Google Shape;170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3485" y="0"/>
            <a:ext cx="41205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8" name="Google Shape;188;p30"/>
          <p:cNvSpPr>
            <a:spLocks noGrp="1"/>
          </p:cNvSpPr>
          <p:nvPr>
            <p:ph type="pic" idx="2"/>
          </p:nvPr>
        </p:nvSpPr>
        <p:spPr>
          <a:xfrm>
            <a:off x="5601145" y="542314"/>
            <a:ext cx="1922415" cy="4061832"/>
          </a:xfrm>
          <a:prstGeom prst="roundRect">
            <a:avLst>
              <a:gd name="adj" fmla="val 11269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89" name="Google Shape;189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285875" y="1285875"/>
            <a:ext cx="5143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0" y="2554605"/>
            <a:ext cx="810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8536498" y="2369249"/>
            <a:ext cx="810003" cy="4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>
            <a:spLocks noGrp="1"/>
          </p:cNvSpPr>
          <p:nvPr>
            <p:ph type="pic" idx="2"/>
          </p:nvPr>
        </p:nvSpPr>
        <p:spPr>
          <a:xfrm>
            <a:off x="708818" y="709211"/>
            <a:ext cx="4975311" cy="3725077"/>
          </a:xfrm>
          <a:prstGeom prst="roundRect">
            <a:avLst>
              <a:gd name="adj" fmla="val 174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97" name="Google Shape;19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6" r:id="rId5"/>
    <p:sldLayoutId id="2147483667" r:id="rId6"/>
    <p:sldLayoutId id="2147483669" r:id="rId7"/>
    <p:sldLayoutId id="2147483673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754" r="34375"/>
          <a:stretch/>
        </p:blipFill>
        <p:spPr>
          <a:xfrm>
            <a:off x="163850" y="785250"/>
            <a:ext cx="3891600" cy="357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4460350" y="518875"/>
            <a:ext cx="3891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predicting attrition</a:t>
            </a:r>
            <a:endParaRPr sz="50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4460352" y="3721057"/>
            <a:ext cx="3891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SC1015</a:t>
            </a:r>
            <a:endParaRPr sz="12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460352" y="3183685"/>
            <a:ext cx="3891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DANISH / ANDREA</a:t>
            </a:r>
            <a:endParaRPr sz="10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460353" y="2406094"/>
            <a:ext cx="3891747" cy="331313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DATA ANALYSIS AND MACHINE LEARNING</a:t>
            </a: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13" y="340013"/>
            <a:ext cx="871775" cy="44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88" y="340025"/>
            <a:ext cx="176500" cy="44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288" y="340025"/>
            <a:ext cx="179075" cy="44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363" y="340025"/>
            <a:ext cx="182000" cy="44633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 txBox="1"/>
          <p:nvPr/>
        </p:nvSpPr>
        <p:spPr>
          <a:xfrm>
            <a:off x="1080346" y="2121613"/>
            <a:ext cx="1642200" cy="90030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Importance of experience and tenure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863" y="340025"/>
            <a:ext cx="598125" cy="44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5"/>
          <p:cNvSpPr txBox="1"/>
          <p:nvPr/>
        </p:nvSpPr>
        <p:spPr>
          <a:xfrm>
            <a:off x="6339521" y="1982975"/>
            <a:ext cx="1642200" cy="117750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prolonged tenure align with working under same manager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1284928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Travel_Frequently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bUSINESS TRAVEL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07" name="Google Shape;507;p46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50" y="1158475"/>
            <a:ext cx="4107676" cy="171326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6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 &amp; Development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DEPARTMENTS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1" name="Google Shape;511;p46"/>
          <p:cNvPicPr preferRelativeResize="0"/>
          <p:nvPr/>
        </p:nvPicPr>
        <p:blipFill rotWithShape="1">
          <a:blip r:embed="rId4">
            <a:alphaModFix/>
          </a:blip>
          <a:srcRect t="1104" b="1114"/>
          <a:stretch/>
        </p:blipFill>
        <p:spPr>
          <a:xfrm>
            <a:off x="4572000" y="1158475"/>
            <a:ext cx="4107677" cy="171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1284928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 Sciences &amp; Medical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EDUCATION FIELDS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19" name="Google Shape;519;p47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0" name="Google Shape;520;p47"/>
          <p:cNvPicPr preferRelativeResize="0"/>
          <p:nvPr/>
        </p:nvPicPr>
        <p:blipFill rotWithShape="1">
          <a:blip r:embed="rId3">
            <a:alphaModFix/>
          </a:blip>
          <a:srcRect t="690" b="690"/>
          <a:stretch/>
        </p:blipFill>
        <p:spPr>
          <a:xfrm>
            <a:off x="507750" y="1158475"/>
            <a:ext cx="4107676" cy="171326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7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Male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GENDER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 rotWithShape="1">
          <a:blip r:embed="rId4">
            <a:alphaModFix/>
          </a:blip>
          <a:srcRect l="268" r="258"/>
          <a:stretch/>
        </p:blipFill>
        <p:spPr>
          <a:xfrm>
            <a:off x="4572000" y="1158475"/>
            <a:ext cx="4107675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1284928" y="3517195"/>
            <a:ext cx="2553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 Scientists &amp; Laboratory Technicians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JOB ROLES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31" name="Google Shape;531;p48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2" name="Google Shape;53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50" y="729550"/>
            <a:ext cx="4107675" cy="23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8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Single employees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4" name="Google Shape;534;p48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MARITAL STATUS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4">
            <a:alphaModFix/>
          </a:blip>
          <a:srcRect b="4333"/>
          <a:stretch/>
        </p:blipFill>
        <p:spPr>
          <a:xfrm>
            <a:off x="4571988" y="1091438"/>
            <a:ext cx="4107676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3295341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Employees with more overtime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3295340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overtime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3" name="Google Shape;543;p49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4" name="Google Shape;544;p49"/>
          <p:cNvPicPr preferRelativeResize="0"/>
          <p:nvPr/>
        </p:nvPicPr>
        <p:blipFill rotWithShape="1">
          <a:blip r:embed="rId3">
            <a:alphaModFix/>
          </a:blip>
          <a:srcRect t="7324" b="-3450"/>
          <a:stretch/>
        </p:blipFill>
        <p:spPr>
          <a:xfrm>
            <a:off x="2518163" y="1158475"/>
            <a:ext cx="4107675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850" y="185325"/>
            <a:ext cx="6231174" cy="4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0"/>
          <p:cNvSpPr/>
          <p:nvPr/>
        </p:nvSpPr>
        <p:spPr>
          <a:xfrm>
            <a:off x="33163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16866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0"/>
          <p:cNvSpPr/>
          <p:nvPr/>
        </p:nvSpPr>
        <p:spPr>
          <a:xfrm>
            <a:off x="64024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6492938" y="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4875938" y="2417425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3895725" y="1966789"/>
            <a:ext cx="1352700" cy="135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REMOVED ATTRIBUTES</a:t>
            </a:r>
            <a:endParaRPr sz="17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261679" y="1335035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performancerating</a:t>
            </a:r>
            <a:endParaRPr sz="1100"/>
          </a:p>
        </p:txBody>
      </p:sp>
      <p:sp>
        <p:nvSpPr>
          <p:cNvPr id="561" name="Google Shape;561;p51"/>
          <p:cNvSpPr/>
          <p:nvPr/>
        </p:nvSpPr>
        <p:spPr>
          <a:xfrm>
            <a:off x="2975458" y="1076586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5378397" y="1076586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3" name="Google Shape;563;p51"/>
          <p:cNvSpPr/>
          <p:nvPr/>
        </p:nvSpPr>
        <p:spPr>
          <a:xfrm>
            <a:off x="6398933" y="1335035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over18</a:t>
            </a:r>
            <a:endParaRPr sz="1100"/>
          </a:p>
        </p:txBody>
      </p:sp>
      <p:sp>
        <p:nvSpPr>
          <p:cNvPr id="564" name="Google Shape;564;p51"/>
          <p:cNvSpPr/>
          <p:nvPr/>
        </p:nvSpPr>
        <p:spPr>
          <a:xfrm>
            <a:off x="2975458" y="2281073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5378397" y="2281073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261679" y="2571744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standardhours</a:t>
            </a:r>
            <a:endParaRPr sz="1100"/>
          </a:p>
        </p:txBody>
      </p:sp>
      <p:sp>
        <p:nvSpPr>
          <p:cNvPr id="567" name="Google Shape;567;p51"/>
          <p:cNvSpPr/>
          <p:nvPr/>
        </p:nvSpPr>
        <p:spPr>
          <a:xfrm>
            <a:off x="6398933" y="2571744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employeenumber</a:t>
            </a:r>
            <a:endParaRPr sz="1100"/>
          </a:p>
        </p:txBody>
      </p:sp>
      <p:sp>
        <p:nvSpPr>
          <p:cNvPr id="568" name="Google Shape;568;p51"/>
          <p:cNvSpPr/>
          <p:nvPr/>
        </p:nvSpPr>
        <p:spPr>
          <a:xfrm>
            <a:off x="2975458" y="3485559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5378397" y="3485559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0" name="Google Shape;570;p51"/>
          <p:cNvSpPr/>
          <p:nvPr/>
        </p:nvSpPr>
        <p:spPr>
          <a:xfrm>
            <a:off x="261679" y="3712027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employeecount</a:t>
            </a:r>
            <a:endParaRPr sz="1100"/>
          </a:p>
        </p:txBody>
      </p:sp>
      <p:sp>
        <p:nvSpPr>
          <p:cNvPr id="571" name="Google Shape;571;p51"/>
          <p:cNvSpPr/>
          <p:nvPr/>
        </p:nvSpPr>
        <p:spPr>
          <a:xfrm>
            <a:off x="6398933" y="3712027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hourlyrate</a:t>
            </a:r>
            <a:endParaRPr sz="1100"/>
          </a:p>
        </p:txBody>
      </p:sp>
      <p:sp>
        <p:nvSpPr>
          <p:cNvPr id="572" name="Google Shape;572;p51"/>
          <p:cNvSpPr/>
          <p:nvPr/>
        </p:nvSpPr>
        <p:spPr>
          <a:xfrm>
            <a:off x="4176933" y="3485584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3938102" y="4392900"/>
            <a:ext cx="1267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monthlyrate</a:t>
            </a:r>
            <a:endParaRPr sz="1100"/>
          </a:p>
        </p:txBody>
      </p:sp>
      <p:sp>
        <p:nvSpPr>
          <p:cNvPr id="574" name="Google Shape;574;p51"/>
          <p:cNvSpPr txBox="1"/>
          <p:nvPr/>
        </p:nvSpPr>
        <p:spPr>
          <a:xfrm>
            <a:off x="3875175" y="1223525"/>
            <a:ext cx="1352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i="1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Streamlined analysis to focus on key factors</a:t>
            </a:r>
            <a:endParaRPr sz="1100" i="1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25" y="2160475"/>
            <a:ext cx="4011325" cy="1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2"/>
          <p:cNvSpPr/>
          <p:nvPr/>
        </p:nvSpPr>
        <p:spPr>
          <a:xfrm>
            <a:off x="2032650" y="721375"/>
            <a:ext cx="5078700" cy="14391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1" name="Google Shape;581;p52"/>
          <p:cNvSpPr/>
          <p:nvPr/>
        </p:nvSpPr>
        <p:spPr>
          <a:xfrm>
            <a:off x="2243797" y="721375"/>
            <a:ext cx="4994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preparing for machine learning</a:t>
            </a:r>
            <a:endParaRPr sz="44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2" name="Google Shape;582;p52"/>
          <p:cNvSpPr/>
          <p:nvPr/>
        </p:nvSpPr>
        <p:spPr>
          <a:xfrm>
            <a:off x="5129775" y="2498775"/>
            <a:ext cx="30813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smote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❖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non attrition cases &gt; attrition cases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❖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use smote to correct imbalance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3" name="Google Shape;583;p52"/>
          <p:cNvSpPr/>
          <p:nvPr/>
        </p:nvSpPr>
        <p:spPr>
          <a:xfrm>
            <a:off x="1040799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1470 employees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2452387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resampling done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5" name="Google Shape;585;p52"/>
          <p:cNvSpPr/>
          <p:nvPr/>
        </p:nvSpPr>
        <p:spPr>
          <a:xfrm>
            <a:off x="3970499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bloated attrition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2" name="Google Shape;592;p53"/>
          <p:cNvSpPr/>
          <p:nvPr/>
        </p:nvSpPr>
        <p:spPr>
          <a:xfrm>
            <a:off x="2032650" y="721375"/>
            <a:ext cx="5078700" cy="14391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3" name="Google Shape;593;p53"/>
          <p:cNvSpPr/>
          <p:nvPr/>
        </p:nvSpPr>
        <p:spPr>
          <a:xfrm>
            <a:off x="2243797" y="956675"/>
            <a:ext cx="4994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feature engineering</a:t>
            </a:r>
            <a:endParaRPr sz="5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4" name="Google Shape;594;p53"/>
          <p:cNvSpPr/>
          <p:nvPr/>
        </p:nvSpPr>
        <p:spPr>
          <a:xfrm>
            <a:off x="2032641" y="2769150"/>
            <a:ext cx="7096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One-hot encoding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-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convert categorical data into binary format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-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enable model to differentiate between different roles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1576763" y="1115978"/>
            <a:ext cx="5990400" cy="29115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2892392" y="1592154"/>
            <a:ext cx="33591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MODEL SELECTION</a:t>
            </a:r>
            <a:endParaRPr sz="60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604023" y="741254"/>
            <a:ext cx="27372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604023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we chose attrition</a:t>
            </a:r>
            <a:endParaRPr sz="11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gathered</a:t>
            </a:r>
            <a:endParaRPr sz="11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604358" y="2214287"/>
            <a:ext cx="162996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604358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PROBLEM STATEMENT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2705796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Initial Observations from exploratory data analysis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2706131" y="2214287"/>
            <a:ext cx="162996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2706131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EDA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807569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Algorithms used to solve problem statement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4807904" y="2214287"/>
            <a:ext cx="162996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4807904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MACHINE LEARNING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6909343" y="3022541"/>
            <a:ext cx="1624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 insights gathered from EDA and Machine Learning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6909677" y="2214287"/>
            <a:ext cx="162996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04.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6909678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/>
          <p:nvPr/>
        </p:nvSpPr>
        <p:spPr>
          <a:xfrm>
            <a:off x="1651644" y="991733"/>
            <a:ext cx="1821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lOGISTIC rEGRESSION</a:t>
            </a:r>
            <a:endParaRPr sz="1100"/>
          </a:p>
        </p:txBody>
      </p:sp>
      <p:sp>
        <p:nvSpPr>
          <p:cNvPr id="606" name="Google Shape;606;p55"/>
          <p:cNvSpPr/>
          <p:nvPr/>
        </p:nvSpPr>
        <p:spPr>
          <a:xfrm>
            <a:off x="1642119" y="642331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607" name="Google Shape;607;p55"/>
          <p:cNvSpPr/>
          <p:nvPr/>
        </p:nvSpPr>
        <p:spPr>
          <a:xfrm>
            <a:off x="4696461" y="991725"/>
            <a:ext cx="2199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DECISION TREE CLASSIFIER</a:t>
            </a:r>
            <a:endParaRPr sz="1100"/>
          </a:p>
        </p:txBody>
      </p:sp>
      <p:sp>
        <p:nvSpPr>
          <p:cNvPr id="608" name="Google Shape;608;p55"/>
          <p:cNvSpPr/>
          <p:nvPr/>
        </p:nvSpPr>
        <p:spPr>
          <a:xfrm>
            <a:off x="4686944" y="642331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1100"/>
          </a:p>
        </p:txBody>
      </p:sp>
      <p:sp>
        <p:nvSpPr>
          <p:cNvPr id="609" name="Google Shape;609;p55"/>
          <p:cNvSpPr/>
          <p:nvPr/>
        </p:nvSpPr>
        <p:spPr>
          <a:xfrm>
            <a:off x="3035447" y="2974400"/>
            <a:ext cx="2862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RANDOM FOREST CLASSIFIER</a:t>
            </a:r>
            <a:endParaRPr sz="1100"/>
          </a:p>
        </p:txBody>
      </p:sp>
      <p:sp>
        <p:nvSpPr>
          <p:cNvPr id="610" name="Google Shape;610;p55"/>
          <p:cNvSpPr/>
          <p:nvPr/>
        </p:nvSpPr>
        <p:spPr>
          <a:xfrm>
            <a:off x="3025931" y="2624987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1100"/>
          </a:p>
        </p:txBody>
      </p:sp>
      <p:pic>
        <p:nvPicPr>
          <p:cNvPr id="611" name="Google Shape;6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113" y="1452149"/>
            <a:ext cx="2516550" cy="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75" y="1452150"/>
            <a:ext cx="2676960" cy="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300" y="3320600"/>
            <a:ext cx="2719180" cy="9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5"/>
          <p:cNvSpPr/>
          <p:nvPr/>
        </p:nvSpPr>
        <p:spPr>
          <a:xfrm>
            <a:off x="4696450" y="2026000"/>
            <a:ext cx="26769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5"/>
          <p:cNvSpPr/>
          <p:nvPr/>
        </p:nvSpPr>
        <p:spPr>
          <a:xfrm>
            <a:off x="4696450" y="1840375"/>
            <a:ext cx="26769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5"/>
          <p:cNvSpPr/>
          <p:nvPr/>
        </p:nvSpPr>
        <p:spPr>
          <a:xfrm>
            <a:off x="1561950" y="485125"/>
            <a:ext cx="2676900" cy="2034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5"/>
          <p:cNvSpPr/>
          <p:nvPr/>
        </p:nvSpPr>
        <p:spPr>
          <a:xfrm>
            <a:off x="1642125" y="2099075"/>
            <a:ext cx="25167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/>
          <p:nvPr/>
        </p:nvSpPr>
        <p:spPr>
          <a:xfrm>
            <a:off x="5888062" y="1801257"/>
            <a:ext cx="4028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COEFFICIENT OF FEATURES</a:t>
            </a:r>
            <a:endParaRPr sz="15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5888803" y="2147900"/>
            <a:ext cx="185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900"/>
              <a:buFont typeface="Arial"/>
              <a:buChar char="•"/>
            </a:pPr>
            <a:r>
              <a:rPr lang="ko" sz="9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iDENTIFIES WHICH FEATURES HAVE THE GREATEST IMPACT ON ATTRITION</a:t>
            </a:r>
            <a:endParaRPr sz="1100"/>
          </a:p>
        </p:txBody>
      </p:sp>
      <p:sp>
        <p:nvSpPr>
          <p:cNvPr id="624" name="Google Shape;624;p56"/>
          <p:cNvSpPr/>
          <p:nvPr/>
        </p:nvSpPr>
        <p:spPr>
          <a:xfrm>
            <a:off x="5888061" y="114459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LOGISTIC REGRESSION 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5" name="Google Shape;6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5" y="672701"/>
            <a:ext cx="4497701" cy="39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50" y="967275"/>
            <a:ext cx="5457800" cy="2743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31" name="Google Shape;631;p57"/>
          <p:cNvSpPr/>
          <p:nvPr/>
        </p:nvSpPr>
        <p:spPr>
          <a:xfrm>
            <a:off x="1903450" y="1079425"/>
            <a:ext cx="52710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7"/>
          <p:cNvSpPr/>
          <p:nvPr/>
        </p:nvSpPr>
        <p:spPr>
          <a:xfrm>
            <a:off x="1868950" y="2260525"/>
            <a:ext cx="52710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8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8" name="Google Shape;638;p58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1840180" y="1590625"/>
            <a:ext cx="2653200" cy="32388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0" name="Google Shape;6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950" y="443450"/>
            <a:ext cx="3775677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74" y="1702381"/>
            <a:ext cx="2327157" cy="294789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/>
          <p:nvPr/>
        </p:nvSpPr>
        <p:spPr>
          <a:xfrm>
            <a:off x="5256661" y="187294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attrition probability</a:t>
            </a:r>
            <a:endParaRPr sz="24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1226025" y="341150"/>
            <a:ext cx="40287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/>
          <p:nvPr/>
        </p:nvSpPr>
        <p:spPr>
          <a:xfrm>
            <a:off x="1738750" y="1590625"/>
            <a:ext cx="2826000" cy="329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8"/>
          <p:cNvSpPr/>
          <p:nvPr/>
        </p:nvSpPr>
        <p:spPr>
          <a:xfrm>
            <a:off x="5311861" y="2263066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85.8%</a:t>
            </a:r>
            <a:endParaRPr sz="53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1287324" y="613025"/>
            <a:ext cx="3068700" cy="41043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5104261" y="187294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attrition probability</a:t>
            </a:r>
            <a:endParaRPr sz="24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5159461" y="2263066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16.3%</a:t>
            </a:r>
            <a:endParaRPr sz="53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5" name="Google Shape;6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50" y="705438"/>
            <a:ext cx="2754825" cy="3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 txBox="1"/>
          <p:nvPr/>
        </p:nvSpPr>
        <p:spPr>
          <a:xfrm>
            <a:off x="1504949" y="681471"/>
            <a:ext cx="6134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1731488" y="1532575"/>
            <a:ext cx="2360700" cy="29334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4941113" y="1532550"/>
            <a:ext cx="2360700" cy="29334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63" name="Google Shape;663;p60"/>
          <p:cNvGrpSpPr/>
          <p:nvPr/>
        </p:nvGrpSpPr>
        <p:grpSpPr>
          <a:xfrm>
            <a:off x="1914456" y="1838872"/>
            <a:ext cx="270651" cy="423123"/>
            <a:chOff x="2176740" y="5552108"/>
            <a:chExt cx="257175" cy="402055"/>
          </a:xfrm>
        </p:grpSpPr>
        <p:sp>
          <p:nvSpPr>
            <p:cNvPr id="664" name="Google Shape;664;p60"/>
            <p:cNvSpPr/>
            <p:nvPr/>
          </p:nvSpPr>
          <p:spPr>
            <a:xfrm>
              <a:off x="2176740" y="5620788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 extrusionOk="0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2286374" y="5552108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2234946" y="5560356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7" name="Google Shape;667;p60"/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68" name="Google Shape;668;p60"/>
          <p:cNvSpPr/>
          <p:nvPr/>
        </p:nvSpPr>
        <p:spPr>
          <a:xfrm>
            <a:off x="5128902" y="1865425"/>
            <a:ext cx="370022" cy="370022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9" name="Google Shape;669;p60"/>
          <p:cNvSpPr txBox="1"/>
          <p:nvPr/>
        </p:nvSpPr>
        <p:spPr>
          <a:xfrm>
            <a:off x="1664215" y="3133775"/>
            <a:ext cx="2695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Engaging in overtime work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Frequent business travel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Encountering delays in promotions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D0D0D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1878871" y="2394188"/>
            <a:ext cx="2066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likelihood of employee departure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60"/>
          <p:cNvSpPr txBox="1"/>
          <p:nvPr/>
        </p:nvSpPr>
        <p:spPr>
          <a:xfrm>
            <a:off x="4920790" y="3133775"/>
            <a:ext cx="25590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Absence of overtime work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Minimal business travel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Longer tenures in roles or with managers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5093293" y="2394188"/>
            <a:ext cx="206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likelihood of employee retention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1"/>
          <p:cNvSpPr txBox="1"/>
          <p:nvPr/>
        </p:nvSpPr>
        <p:spPr>
          <a:xfrm>
            <a:off x="1787912" y="665054"/>
            <a:ext cx="5568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Recommendations</a:t>
            </a:r>
            <a:endParaRPr sz="45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" name="Google Shape;678;p61"/>
          <p:cNvSpPr txBox="1"/>
          <p:nvPr/>
        </p:nvSpPr>
        <p:spPr>
          <a:xfrm>
            <a:off x="667412" y="2051299"/>
            <a:ext cx="2508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Evaluate workload and policies</a:t>
            </a:r>
            <a:endParaRPr sz="1700"/>
          </a:p>
        </p:txBody>
      </p:sp>
      <p:sp>
        <p:nvSpPr>
          <p:cNvPr id="679" name="Google Shape;679;p61"/>
          <p:cNvSpPr txBox="1"/>
          <p:nvPr/>
        </p:nvSpPr>
        <p:spPr>
          <a:xfrm>
            <a:off x="6557449" y="2051299"/>
            <a:ext cx="2508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review business travel impact on job satisfaction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0" name="Google Shape;680;p61"/>
          <p:cNvSpPr txBox="1"/>
          <p:nvPr/>
        </p:nvSpPr>
        <p:spPr>
          <a:xfrm>
            <a:off x="1734212" y="3159362"/>
            <a:ext cx="2508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investigate reasons for higher attrition in certain roles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61"/>
          <p:cNvSpPr txBox="1"/>
          <p:nvPr/>
        </p:nvSpPr>
        <p:spPr>
          <a:xfrm>
            <a:off x="5109649" y="3159362"/>
            <a:ext cx="25080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Implement promotion and career growth programs.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355774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1422574" y="3185195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6245810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4798010" y="3185206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6" name="Google Shape;686;p61"/>
          <p:cNvSpPr txBox="1"/>
          <p:nvPr/>
        </p:nvSpPr>
        <p:spPr>
          <a:xfrm>
            <a:off x="3592719" y="2013918"/>
            <a:ext cx="29652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encourage longer tenure with supportive managers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7" name="Google Shape;687;p61"/>
          <p:cNvSpPr/>
          <p:nvPr/>
        </p:nvSpPr>
        <p:spPr>
          <a:xfrm>
            <a:off x="3298449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7"/>
          <p:cNvGrpSpPr/>
          <p:nvPr/>
        </p:nvGrpSpPr>
        <p:grpSpPr>
          <a:xfrm>
            <a:off x="339166" y="867618"/>
            <a:ext cx="8297807" cy="4098326"/>
            <a:chOff x="1311073" y="1527797"/>
            <a:chExt cx="9551982" cy="4717769"/>
          </a:xfrm>
        </p:grpSpPr>
        <p:sp>
          <p:nvSpPr>
            <p:cNvPr id="244" name="Google Shape;244;p37"/>
            <p:cNvSpPr/>
            <p:nvPr/>
          </p:nvSpPr>
          <p:spPr>
            <a:xfrm>
              <a:off x="6110077" y="5031784"/>
              <a:ext cx="340375" cy="327769"/>
            </a:xfrm>
            <a:custGeom>
              <a:avLst/>
              <a:gdLst/>
              <a:ahLst/>
              <a:cxnLst/>
              <a:rect l="l" t="t" r="r" b="b"/>
              <a:pathLst>
                <a:path w="340375" h="327769" extrusionOk="0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6446870" y="4994343"/>
              <a:ext cx="201704" cy="189097"/>
            </a:xfrm>
            <a:custGeom>
              <a:avLst/>
              <a:gdLst/>
              <a:ahLst/>
              <a:cxnLst/>
              <a:rect l="l" t="t" r="r" b="b"/>
              <a:pathLst>
                <a:path w="201704" h="189097" extrusionOk="0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6314376" y="5053720"/>
              <a:ext cx="239523" cy="252130"/>
            </a:xfrm>
            <a:custGeom>
              <a:avLst/>
              <a:gdLst/>
              <a:ahLst/>
              <a:cxnLst/>
              <a:rect l="l" t="t" r="r" b="b"/>
              <a:pathLst>
                <a:path w="239523" h="252130" extrusionOk="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6593358" y="5274964"/>
              <a:ext cx="37819" cy="37819"/>
            </a:xfrm>
            <a:custGeom>
              <a:avLst/>
              <a:gdLst/>
              <a:ahLst/>
              <a:cxnLst/>
              <a:rect l="l" t="t" r="r" b="b"/>
              <a:pathLst>
                <a:path w="37819" h="37819" extrusionOk="0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6497296" y="5355017"/>
              <a:ext cx="63032" cy="63032"/>
            </a:xfrm>
            <a:custGeom>
              <a:avLst/>
              <a:gdLst/>
              <a:ahLst/>
              <a:cxnLst/>
              <a:rect l="l" t="t" r="r" b="b"/>
              <a:pathLst>
                <a:path w="63032" h="63032" extrusionOk="0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6223105" y="5169195"/>
              <a:ext cx="428621" cy="365588"/>
            </a:xfrm>
            <a:custGeom>
              <a:avLst/>
              <a:gdLst/>
              <a:ahLst/>
              <a:cxnLst/>
              <a:rect l="l" t="t" r="r" b="b"/>
              <a:pathLst>
                <a:path w="428621" h="365588" extrusionOk="0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/>
              <a:ahLst/>
              <a:cxnLst/>
              <a:rect l="l" t="t" r="r" b="b"/>
              <a:pathLst>
                <a:path w="302556" h="327769" extrusionOk="0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6366063" y="4791000"/>
              <a:ext cx="302556" cy="264736"/>
            </a:xfrm>
            <a:custGeom>
              <a:avLst/>
              <a:gdLst/>
              <a:ahLst/>
              <a:cxnLst/>
              <a:rect l="l" t="t" r="r" b="b"/>
              <a:pathLst>
                <a:path w="302556" h="264736" extrusionOk="0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6547470" y="4600264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6867297" y="4247380"/>
              <a:ext cx="277343" cy="365588"/>
            </a:xfrm>
            <a:custGeom>
              <a:avLst/>
              <a:gdLst/>
              <a:ahLst/>
              <a:cxnLst/>
              <a:rect l="l" t="t" r="r" b="b"/>
              <a:pathLst>
                <a:path w="277343" h="365588" extrusionOk="0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5449444" y="3570513"/>
              <a:ext cx="315162" cy="252130"/>
            </a:xfrm>
            <a:custGeom>
              <a:avLst/>
              <a:gdLst/>
              <a:ahLst/>
              <a:cxnLst/>
              <a:rect l="l" t="t" r="r" b="b"/>
              <a:pathLst>
                <a:path w="315162" h="252130" extrusionOk="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5997339" y="3526158"/>
              <a:ext cx="113458" cy="214310"/>
            </a:xfrm>
            <a:custGeom>
              <a:avLst/>
              <a:gdLst/>
              <a:ahLst/>
              <a:cxnLst/>
              <a:rect l="l" t="t" r="r" b="b"/>
              <a:pathLst>
                <a:path w="113458" h="214310" extrusionOk="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/>
              <a:ahLst/>
              <a:cxnLst/>
              <a:rect l="l" t="t" r="r" b="b"/>
              <a:pathLst>
                <a:path w="554686" h="529473" extrusionOk="0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6051101" y="3653894"/>
              <a:ext cx="403408" cy="390801"/>
            </a:xfrm>
            <a:custGeom>
              <a:avLst/>
              <a:gdLst/>
              <a:ahLst/>
              <a:cxnLst/>
              <a:rect l="l" t="t" r="r" b="b"/>
              <a:pathLst>
                <a:path w="403408" h="390801" extrusionOk="0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/>
              <a:ahLst/>
              <a:cxnLst/>
              <a:rect l="l" t="t" r="r" b="b"/>
              <a:pathLst>
                <a:path w="75639" h="25213" extrusionOk="0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343734" y="4124833"/>
              <a:ext cx="151278" cy="113458"/>
            </a:xfrm>
            <a:custGeom>
              <a:avLst/>
              <a:gdLst/>
              <a:ahLst/>
              <a:cxnLst/>
              <a:rect l="l" t="t" r="r" b="b"/>
              <a:pathLst>
                <a:path w="151278" h="113458" extrusionOk="0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5360316" y="4231354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/>
              <a:ahLst/>
              <a:cxnLst/>
              <a:rect l="l" t="t" r="r" b="b"/>
              <a:pathLst>
                <a:path w="327769" h="226917" extrusionOk="0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5872374" y="4199406"/>
              <a:ext cx="315162" cy="252130"/>
            </a:xfrm>
            <a:custGeom>
              <a:avLst/>
              <a:gdLst/>
              <a:ahLst/>
              <a:cxnLst/>
              <a:rect l="l" t="t" r="r" b="b"/>
              <a:pathLst>
                <a:path w="315162" h="252130" extrusionOk="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5819949" y="4238303"/>
              <a:ext cx="75639" cy="163884"/>
            </a:xfrm>
            <a:custGeom>
              <a:avLst/>
              <a:gdLst/>
              <a:ahLst/>
              <a:cxnLst/>
              <a:rect l="l" t="t" r="r" b="b"/>
              <a:pathLst>
                <a:path w="75639" h="163884" extrusionOk="0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796627" y="4273218"/>
              <a:ext cx="50426" cy="138671"/>
            </a:xfrm>
            <a:custGeom>
              <a:avLst/>
              <a:gdLst/>
              <a:ahLst/>
              <a:cxnLst/>
              <a:rect l="l" t="t" r="r" b="b"/>
              <a:pathLst>
                <a:path w="50426" h="138671" extrusionOk="0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6027452" y="4219169"/>
              <a:ext cx="189097" cy="302556"/>
            </a:xfrm>
            <a:custGeom>
              <a:avLst/>
              <a:gdLst/>
              <a:ahLst/>
              <a:cxnLst/>
              <a:rect l="l" t="t" r="r" b="b"/>
              <a:pathLst>
                <a:path w="189097" h="302556" extrusionOk="0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570968" y="4286345"/>
              <a:ext cx="163884" cy="163884"/>
            </a:xfrm>
            <a:custGeom>
              <a:avLst/>
              <a:gdLst/>
              <a:ahLst/>
              <a:cxnLst/>
              <a:rect l="l" t="t" r="r" b="b"/>
              <a:pathLst>
                <a:path w="163884" h="163884" extrusionOk="0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5713024" y="4273755"/>
              <a:ext cx="113458" cy="163884"/>
            </a:xfrm>
            <a:custGeom>
              <a:avLst/>
              <a:gdLst/>
              <a:ahLst/>
              <a:cxnLst/>
              <a:rect l="l" t="t" r="r" b="b"/>
              <a:pathLst>
                <a:path w="113458" h="163884" extrusionOk="0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/>
              <a:ahLst/>
              <a:cxnLst/>
              <a:rect l="l" t="t" r="r" b="b"/>
              <a:pathLst>
                <a:path w="201704" h="151278" extrusionOk="0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490793" y="4345234"/>
              <a:ext cx="113458" cy="100852"/>
            </a:xfrm>
            <a:custGeom>
              <a:avLst/>
              <a:gdLst/>
              <a:ahLst/>
              <a:cxnLst/>
              <a:rect l="l" t="t" r="r" b="b"/>
              <a:pathLst>
                <a:path w="113458" h="100852" extrusionOk="0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444780" y="4304515"/>
              <a:ext cx="75639" cy="88245"/>
            </a:xfrm>
            <a:custGeom>
              <a:avLst/>
              <a:gdLst/>
              <a:ahLst/>
              <a:cxnLst/>
              <a:rect l="l" t="t" r="r" b="b"/>
              <a:pathLst>
                <a:path w="75639" h="88245" extrusionOk="0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/>
              <a:ahLst/>
              <a:cxnLst/>
              <a:rect l="l" t="t" r="r" b="b"/>
              <a:pathLst>
                <a:path w="226917" h="176491" extrusionOk="0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344914" y="3822695"/>
              <a:ext cx="315162" cy="352982"/>
            </a:xfrm>
            <a:custGeom>
              <a:avLst/>
              <a:gdLst/>
              <a:ahLst/>
              <a:cxnLst/>
              <a:rect l="l" t="t" r="r" b="b"/>
              <a:pathLst>
                <a:path w="315162" h="352982" extrusionOk="0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469236" y="3889005"/>
              <a:ext cx="441227" cy="416014"/>
            </a:xfrm>
            <a:custGeom>
              <a:avLst/>
              <a:gdLst/>
              <a:ahLst/>
              <a:cxnLst/>
              <a:rect l="l" t="t" r="r" b="b"/>
              <a:pathLst>
                <a:path w="441227" h="416014" extrusionOk="0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651148" y="4166064"/>
              <a:ext cx="214310" cy="151278"/>
            </a:xfrm>
            <a:custGeom>
              <a:avLst/>
              <a:gdLst/>
              <a:ahLst/>
              <a:cxnLst/>
              <a:rect l="l" t="t" r="r" b="b"/>
              <a:pathLst>
                <a:path w="214310" h="151278" extrusionOk="0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804202" y="3931993"/>
              <a:ext cx="403408" cy="315162"/>
            </a:xfrm>
            <a:custGeom>
              <a:avLst/>
              <a:gdLst/>
              <a:ahLst/>
              <a:cxnLst/>
              <a:rect l="l" t="t" r="r" b="b"/>
              <a:pathLst>
                <a:path w="403408" h="315162" extrusionOk="0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6157299" y="3932119"/>
              <a:ext cx="264736" cy="441227"/>
            </a:xfrm>
            <a:custGeom>
              <a:avLst/>
              <a:gdLst/>
              <a:ahLst/>
              <a:cxnLst/>
              <a:rect l="l" t="t" r="r" b="b"/>
              <a:pathLst>
                <a:path w="264736" h="441227" extrusionOk="0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6443103" y="3687931"/>
              <a:ext cx="277343" cy="289949"/>
            </a:xfrm>
            <a:custGeom>
              <a:avLst/>
              <a:gdLst/>
              <a:ahLst/>
              <a:cxnLst/>
              <a:rect l="l" t="t" r="r" b="b"/>
              <a:pathLst>
                <a:path w="277343" h="289949" extrusionOk="0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6035100" y="4509875"/>
              <a:ext cx="138671" cy="163884"/>
            </a:xfrm>
            <a:custGeom>
              <a:avLst/>
              <a:gdLst/>
              <a:ahLst/>
              <a:cxnLst/>
              <a:rect l="l" t="t" r="r" b="b"/>
              <a:pathLst>
                <a:path w="138671" h="163884" extrusionOk="0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049289" y="4511136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6094266" y="4472182"/>
              <a:ext cx="189097" cy="226917"/>
            </a:xfrm>
            <a:custGeom>
              <a:avLst/>
              <a:gdLst/>
              <a:ahLst/>
              <a:cxnLst/>
              <a:rect l="l" t="t" r="r" b="b"/>
              <a:pathLst>
                <a:path w="189097" h="226917" extrusionOk="0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368825" y="3936405"/>
              <a:ext cx="428621" cy="542079"/>
            </a:xfrm>
            <a:custGeom>
              <a:avLst/>
              <a:gdLst/>
              <a:ahLst/>
              <a:cxnLst/>
              <a:rect l="l" t="t" r="r" b="b"/>
              <a:pathLst>
                <a:path w="428621" h="542079" extrusionOk="0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/>
              <a:ahLst/>
              <a:cxnLst/>
              <a:rect l="l" t="t" r="r" b="b"/>
              <a:pathLst>
                <a:path w="50426" h="50426" extrusionOk="0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/>
              <a:ahLst/>
              <a:cxnLst/>
              <a:rect l="l" t="t" r="r" b="b"/>
              <a:pathLst>
                <a:path w="176491" h="151278" extrusionOk="0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6655995" y="4171121"/>
              <a:ext cx="390801" cy="302556"/>
            </a:xfrm>
            <a:custGeom>
              <a:avLst/>
              <a:gdLst/>
              <a:ahLst/>
              <a:cxnLst/>
              <a:rect l="l" t="t" r="r" b="b"/>
              <a:pathLst>
                <a:path w="390801" h="302556" extrusionOk="0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6716145" y="3601166"/>
              <a:ext cx="37819" cy="50426"/>
            </a:xfrm>
            <a:custGeom>
              <a:avLst/>
              <a:gdLst/>
              <a:ahLst/>
              <a:cxnLst/>
              <a:rect l="l" t="t" r="r" b="b"/>
              <a:pathLst>
                <a:path w="37819" h="50426" extrusionOk="0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6728626" y="3526694"/>
              <a:ext cx="176491" cy="138671"/>
            </a:xfrm>
            <a:custGeom>
              <a:avLst/>
              <a:gdLst/>
              <a:ahLst/>
              <a:cxnLst/>
              <a:rect l="l" t="t" r="r" b="b"/>
              <a:pathLst>
                <a:path w="176491" h="138671" extrusionOk="0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9121858" y="3494295"/>
              <a:ext cx="88245" cy="126065"/>
            </a:xfrm>
            <a:custGeom>
              <a:avLst/>
              <a:gdLst/>
              <a:ahLst/>
              <a:cxnLst/>
              <a:rect l="l" t="t" r="r" b="b"/>
              <a:pathLst>
                <a:path w="88245" h="126065" extrusionOk="0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8125687" y="3856368"/>
              <a:ext cx="113458" cy="151278"/>
            </a:xfrm>
            <a:custGeom>
              <a:avLst/>
              <a:gdLst/>
              <a:ahLst/>
              <a:cxnLst/>
              <a:rect l="l" t="t" r="r" b="b"/>
              <a:pathLst>
                <a:path w="113458" h="151278" extrusionOk="0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7609568" y="3582919"/>
              <a:ext cx="731177" cy="768996"/>
            </a:xfrm>
            <a:custGeom>
              <a:avLst/>
              <a:gdLst/>
              <a:ahLst/>
              <a:cxnLst/>
              <a:rect l="l" t="t" r="r" b="b"/>
              <a:pathLst>
                <a:path w="731177" h="768996" extrusionOk="0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/>
              <a:ahLst/>
              <a:cxnLst/>
              <a:rect l="l" t="t" r="r" b="b"/>
              <a:pathLst>
                <a:path w="832029" h="352982" extrusionOk="0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713750" y="3667711"/>
              <a:ext cx="12606" cy="37819"/>
            </a:xfrm>
            <a:custGeom>
              <a:avLst/>
              <a:gdLst/>
              <a:ahLst/>
              <a:cxnLst/>
              <a:rect l="l" t="t" r="r" b="b"/>
              <a:pathLst>
                <a:path w="12606" h="37819" extrusionOk="0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690806" y="3644565"/>
              <a:ext cx="37819" cy="113458"/>
            </a:xfrm>
            <a:custGeom>
              <a:avLst/>
              <a:gdLst/>
              <a:ahLst/>
              <a:cxnLst/>
              <a:rect l="l" t="t" r="r" b="b"/>
              <a:pathLst>
                <a:path w="37819" h="113458" extrusionOk="0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6711481" y="3642800"/>
              <a:ext cx="113458" cy="126065"/>
            </a:xfrm>
            <a:custGeom>
              <a:avLst/>
              <a:gdLst/>
              <a:ahLst/>
              <a:cxnLst/>
              <a:rect l="l" t="t" r="r" b="b"/>
              <a:pathLst>
                <a:path w="113458" h="126065" extrusionOk="0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7639010" y="3341606"/>
              <a:ext cx="289949" cy="126065"/>
            </a:xfrm>
            <a:custGeom>
              <a:avLst/>
              <a:gdLst/>
              <a:ahLst/>
              <a:cxnLst/>
              <a:rect l="l" t="t" r="r" b="b"/>
              <a:pathLst>
                <a:path w="289949" h="126065" extrusionOk="0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/>
              <a:ahLst/>
              <a:cxnLst/>
              <a:rect l="l" t="t" r="r" b="b"/>
              <a:pathLst>
                <a:path w="176491" h="75639" extrusionOk="0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6479395" y="3374407"/>
              <a:ext cx="491653" cy="189097"/>
            </a:xfrm>
            <a:custGeom>
              <a:avLst/>
              <a:gdLst/>
              <a:ahLst/>
              <a:cxnLst/>
              <a:rect l="l" t="t" r="r" b="b"/>
              <a:pathLst>
                <a:path w="491653" h="189097" extrusionOk="0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7868506" y="3571175"/>
              <a:ext cx="63032" cy="50426"/>
            </a:xfrm>
            <a:custGeom>
              <a:avLst/>
              <a:gdLst/>
              <a:ahLst/>
              <a:cxnLst/>
              <a:rect l="l" t="t" r="r" b="b"/>
              <a:pathLst>
                <a:path w="63032" h="50426" extrusionOk="0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9066754" y="3349951"/>
              <a:ext cx="176491" cy="163884"/>
            </a:xfrm>
            <a:custGeom>
              <a:avLst/>
              <a:gdLst/>
              <a:ahLst/>
              <a:cxnLst/>
              <a:rect l="l" t="t" r="r" b="b"/>
              <a:pathLst>
                <a:path w="176491" h="163884" extrusionOk="0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7924479" y="3738742"/>
              <a:ext cx="201704" cy="113458"/>
            </a:xfrm>
            <a:custGeom>
              <a:avLst/>
              <a:gdLst/>
              <a:ahLst/>
              <a:cxnLst/>
              <a:rect l="l" t="t" r="r" b="b"/>
              <a:pathLst>
                <a:path w="201704" h="113458" extrusionOk="0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8219723" y="3793324"/>
              <a:ext cx="226917" cy="491653"/>
            </a:xfrm>
            <a:custGeom>
              <a:avLst/>
              <a:gdLst/>
              <a:ahLst/>
              <a:cxnLst/>
              <a:rect l="l" t="t" r="r" b="b"/>
              <a:pathLst>
                <a:path w="226917" h="491653" extrusionOk="0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8142697" y="3800881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8475635" y="3941077"/>
              <a:ext cx="189097" cy="403408"/>
            </a:xfrm>
            <a:custGeom>
              <a:avLst/>
              <a:gdLst/>
              <a:ahLst/>
              <a:cxnLst/>
              <a:rect l="l" t="t" r="r" b="b"/>
              <a:pathLst>
                <a:path w="189097" h="403408" extrusionOk="0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8480828" y="4184123"/>
              <a:ext cx="151278" cy="113458"/>
            </a:xfrm>
            <a:custGeom>
              <a:avLst/>
              <a:gdLst/>
              <a:ahLst/>
              <a:cxnLst/>
              <a:rect l="l" t="t" r="r" b="b"/>
              <a:pathLst>
                <a:path w="151278" h="113458" extrusionOk="0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8423066" y="3966283"/>
              <a:ext cx="189097" cy="239523"/>
            </a:xfrm>
            <a:custGeom>
              <a:avLst/>
              <a:gdLst/>
              <a:ahLst/>
              <a:cxnLst/>
              <a:rect l="l" t="t" r="r" b="b"/>
              <a:pathLst>
                <a:path w="189097" h="239523" extrusionOk="0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8355117" y="4018348"/>
              <a:ext cx="214310" cy="403408"/>
            </a:xfrm>
            <a:custGeom>
              <a:avLst/>
              <a:gdLst/>
              <a:ahLst/>
              <a:cxnLst/>
              <a:rect l="l" t="t" r="r" b="b"/>
              <a:pathLst>
                <a:path w="214310" h="403408" extrusionOk="0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/>
              <a:ahLst/>
              <a:cxnLst/>
              <a:rect l="l" t="t" r="r" b="b"/>
              <a:pathLst>
                <a:path w="252130" h="201704" extrusionOk="0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6211393" y="3270531"/>
              <a:ext cx="88245" cy="88245"/>
            </a:xfrm>
            <a:custGeom>
              <a:avLst/>
              <a:gdLst/>
              <a:ahLst/>
              <a:cxnLst/>
              <a:rect l="l" t="t" r="r" b="b"/>
              <a:pathLst>
                <a:path w="88245" h="88245" extrusionOk="0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6163098" y="3226281"/>
              <a:ext cx="138671" cy="126065"/>
            </a:xfrm>
            <a:custGeom>
              <a:avLst/>
              <a:gdLst/>
              <a:ahLst/>
              <a:cxnLst/>
              <a:rect l="l" t="t" r="r" b="b"/>
              <a:pathLst>
                <a:path w="138671" h="126065" extrusionOk="0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/>
              <a:ahLst/>
              <a:cxnLst/>
              <a:rect l="l" t="t" r="r" b="b"/>
              <a:pathLst>
                <a:path w="50426" h="100852" extrusionOk="0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6056285" y="3141061"/>
              <a:ext cx="189097" cy="88245"/>
            </a:xfrm>
            <a:custGeom>
              <a:avLst/>
              <a:gdLst/>
              <a:ahLst/>
              <a:cxnLst/>
              <a:rect l="l" t="t" r="r" b="b"/>
              <a:pathLst>
                <a:path w="189097" h="88245" extrusionOk="0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6224744" y="3153382"/>
              <a:ext cx="163884" cy="100852"/>
            </a:xfrm>
            <a:custGeom>
              <a:avLst/>
              <a:gdLst/>
              <a:ahLst/>
              <a:cxnLst/>
              <a:rect l="l" t="t" r="r" b="b"/>
              <a:pathLst>
                <a:path w="163884" h="100852" extrusionOk="0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127470" y="3071725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42897" y="3123034"/>
              <a:ext cx="151278" cy="63032"/>
            </a:xfrm>
            <a:custGeom>
              <a:avLst/>
              <a:gdLst/>
              <a:ahLst/>
              <a:cxnLst/>
              <a:rect l="l" t="t" r="r" b="b"/>
              <a:pathLst>
                <a:path w="151278" h="63032" extrusionOk="0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543854" y="3372346"/>
              <a:ext cx="88245" cy="163884"/>
            </a:xfrm>
            <a:custGeom>
              <a:avLst/>
              <a:gdLst/>
              <a:ahLst/>
              <a:cxnLst/>
              <a:rect l="l" t="t" r="r" b="b"/>
              <a:pathLst>
                <a:path w="88245" h="163884" extrusionOk="0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883990" y="2985623"/>
              <a:ext cx="100852" cy="88245"/>
            </a:xfrm>
            <a:custGeom>
              <a:avLst/>
              <a:gdLst/>
              <a:ahLst/>
              <a:cxnLst/>
              <a:rect l="l" t="t" r="r" b="b"/>
              <a:pathLst>
                <a:path w="100852" h="88245" extrusionOk="0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53773" y="3103998"/>
              <a:ext cx="12606" cy="25213"/>
            </a:xfrm>
            <a:custGeom>
              <a:avLst/>
              <a:gdLst/>
              <a:ahLst/>
              <a:cxnLst/>
              <a:rect l="l" t="t" r="r" b="b"/>
              <a:pathLst>
                <a:path w="12606" h="25213" extrusionOk="0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/>
              <a:ahLst/>
              <a:cxnLst/>
              <a:rect l="l" t="t" r="r" b="b"/>
              <a:pathLst>
                <a:path w="100852" h="75639" extrusionOk="0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6334644" y="3164005"/>
              <a:ext cx="239523" cy="151278"/>
            </a:xfrm>
            <a:custGeom>
              <a:avLst/>
              <a:gdLst/>
              <a:ahLst/>
              <a:cxnLst/>
              <a:rect l="l" t="t" r="r" b="b"/>
              <a:pathLst>
                <a:path w="239523" h="151278" extrusionOk="0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/>
              <a:ahLst/>
              <a:cxnLst/>
              <a:rect l="l" t="t" r="r" b="b"/>
              <a:pathLst>
                <a:path w="75639" h="100852" extrusionOk="0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380888" y="3305072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/>
              <a:ahLst/>
              <a:cxnLst/>
              <a:rect l="l" t="t" r="r" b="b"/>
              <a:pathLst>
                <a:path w="75639" h="50426" extrusionOk="0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6379300" y="3023058"/>
              <a:ext cx="466440" cy="264736"/>
            </a:xfrm>
            <a:custGeom>
              <a:avLst/>
              <a:gdLst/>
              <a:ahLst/>
              <a:cxnLst/>
              <a:rect l="l" t="t" r="r" b="b"/>
              <a:pathLst>
                <a:path w="466440" h="264736" extrusionOk="0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/>
              <a:ahLst/>
              <a:cxnLst/>
              <a:rect l="l" t="t" r="r" b="b"/>
              <a:pathLst>
                <a:path w="252130" h="176491" extrusionOk="0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6345968" y="2810562"/>
              <a:ext cx="189097" cy="88245"/>
            </a:xfrm>
            <a:custGeom>
              <a:avLst/>
              <a:gdLst/>
              <a:ahLst/>
              <a:cxnLst/>
              <a:rect l="l" t="t" r="r" b="b"/>
              <a:pathLst>
                <a:path w="189097" h="88245" extrusionOk="0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6344499" y="2872375"/>
              <a:ext cx="151278" cy="88245"/>
            </a:xfrm>
            <a:custGeom>
              <a:avLst/>
              <a:gdLst/>
              <a:ahLst/>
              <a:cxnLst/>
              <a:rect l="l" t="t" r="r" b="b"/>
              <a:pathLst>
                <a:path w="151278" h="88245" extrusionOk="0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5964852" y="3188137"/>
              <a:ext cx="113458" cy="63032"/>
            </a:xfrm>
            <a:custGeom>
              <a:avLst/>
              <a:gdLst/>
              <a:ahLst/>
              <a:cxnLst/>
              <a:rect l="l" t="t" r="r" b="b"/>
              <a:pathLst>
                <a:path w="113458" h="63032" extrusionOk="0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961347" y="2934188"/>
              <a:ext cx="239523" cy="264736"/>
            </a:xfrm>
            <a:custGeom>
              <a:avLst/>
              <a:gdLst/>
              <a:ahLst/>
              <a:cxnLst/>
              <a:rect l="l" t="t" r="r" b="b"/>
              <a:pathLst>
                <a:path w="239523" h="264736" extrusionOk="0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6348162" y="2292897"/>
              <a:ext cx="277343" cy="441227"/>
            </a:xfrm>
            <a:custGeom>
              <a:avLst/>
              <a:gdLst/>
              <a:ahLst/>
              <a:cxnLst/>
              <a:rect l="l" t="t" r="r" b="b"/>
              <a:pathLst>
                <a:path w="277343" h="441227" extrusionOk="0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705052" y="3681432"/>
              <a:ext cx="554686" cy="441227"/>
            </a:xfrm>
            <a:custGeom>
              <a:avLst/>
              <a:gdLst/>
              <a:ahLst/>
              <a:cxnLst/>
              <a:rect l="l" t="t" r="r" b="b"/>
              <a:pathLst>
                <a:path w="554686" h="441227" extrusionOk="0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164181" y="3886610"/>
              <a:ext cx="214310" cy="239523"/>
            </a:xfrm>
            <a:custGeom>
              <a:avLst/>
              <a:gdLst/>
              <a:ahLst/>
              <a:cxnLst/>
              <a:rect l="l" t="t" r="r" b="b"/>
              <a:pathLst>
                <a:path w="214310" h="239523" extrusionOk="0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7130143" y="3860974"/>
              <a:ext cx="25213" cy="37819"/>
            </a:xfrm>
            <a:custGeom>
              <a:avLst/>
              <a:gdLst/>
              <a:ahLst/>
              <a:cxnLst/>
              <a:rect l="l" t="t" r="r" b="b"/>
              <a:pathLst>
                <a:path w="25213" h="37819" extrusionOk="0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/>
              <a:ahLst/>
              <a:cxnLst/>
              <a:rect l="l" t="t" r="r" b="b"/>
              <a:pathLst>
                <a:path w="126065" h="100852" extrusionOk="0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8417267" y="4396417"/>
              <a:ext cx="516866" cy="151278"/>
            </a:xfrm>
            <a:custGeom>
              <a:avLst/>
              <a:gdLst/>
              <a:ahLst/>
              <a:cxnLst/>
              <a:rect l="l" t="t" r="r" b="b"/>
              <a:pathLst>
                <a:path w="516866" h="151278" extrusionOk="0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8791302" y="4448355"/>
              <a:ext cx="37819" cy="25213"/>
            </a:xfrm>
            <a:custGeom>
              <a:avLst/>
              <a:gdLst/>
              <a:ahLst/>
              <a:cxnLst/>
              <a:rect l="l" t="t" r="r" b="b"/>
              <a:pathLst>
                <a:path w="37819" h="25213" extrusionOk="0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/>
              <a:ahLst/>
              <a:cxnLst/>
              <a:rect l="l" t="t" r="r" b="b"/>
              <a:pathLst>
                <a:path w="252130" h="252130" extrusionOk="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/>
              <a:ahLst/>
              <a:cxnLst/>
              <a:rect l="l" t="t" r="r" b="b"/>
              <a:pathLst>
                <a:path w="50426" h="50426" extrusionOk="0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5671165" y="3071221"/>
              <a:ext cx="378195" cy="315162"/>
            </a:xfrm>
            <a:custGeom>
              <a:avLst/>
              <a:gdLst/>
              <a:ahLst/>
              <a:cxnLst/>
              <a:rect l="l" t="t" r="r" b="b"/>
              <a:pathLst>
                <a:path w="378195" h="315162" extrusionOk="0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3388155" y="4184753"/>
              <a:ext cx="63032" cy="37819"/>
            </a:xfrm>
            <a:custGeom>
              <a:avLst/>
              <a:gdLst/>
              <a:ahLst/>
              <a:cxnLst/>
              <a:rect l="l" t="t" r="r" b="b"/>
              <a:pathLst>
                <a:path w="63032" h="37819" extrusionOk="0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408073" y="4139470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/>
              <a:ahLst/>
              <a:cxnLst/>
              <a:rect l="l" t="t" r="r" b="b"/>
              <a:pathLst>
                <a:path w="806816" h="504260" extrusionOk="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321340" y="4090961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410468" y="4074561"/>
              <a:ext cx="37819" cy="63032"/>
            </a:xfrm>
            <a:custGeom>
              <a:avLst/>
              <a:gdLst/>
              <a:ahLst/>
              <a:cxnLst/>
              <a:rect l="l" t="t" r="r" b="b"/>
              <a:pathLst>
                <a:path w="37819" h="63032" extrusionOk="0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802702" y="4027738"/>
              <a:ext cx="75639" cy="63032"/>
            </a:xfrm>
            <a:custGeom>
              <a:avLst/>
              <a:gdLst/>
              <a:ahLst/>
              <a:cxnLst/>
              <a:rect l="l" t="t" r="r" b="b"/>
              <a:pathLst>
                <a:path w="75639" h="63032" extrusionOk="0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873883" y="4037131"/>
              <a:ext cx="88245" cy="50426"/>
            </a:xfrm>
            <a:custGeom>
              <a:avLst/>
              <a:gdLst/>
              <a:ahLst/>
              <a:cxnLst/>
              <a:rect l="l" t="t" r="r" b="b"/>
              <a:pathLst>
                <a:path w="88245" h="50426" extrusionOk="0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458240" y="4168476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819560" y="4434737"/>
              <a:ext cx="1046339" cy="1071552"/>
            </a:xfrm>
            <a:custGeom>
              <a:avLst/>
              <a:gdLst/>
              <a:ahLst/>
              <a:cxnLst/>
              <a:rect l="l" t="t" r="r" b="b"/>
              <a:pathLst>
                <a:path w="1046339" h="1071552" extrusionOk="0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4232619" y="5406546"/>
              <a:ext cx="126065" cy="138671"/>
            </a:xfrm>
            <a:custGeom>
              <a:avLst/>
              <a:gdLst/>
              <a:ahLst/>
              <a:cxnLst/>
              <a:rect l="l" t="t" r="r" b="b"/>
              <a:pathLst>
                <a:path w="126065" h="138671" extrusionOk="0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3826290" y="5170050"/>
              <a:ext cx="529473" cy="1046339"/>
            </a:xfrm>
            <a:custGeom>
              <a:avLst/>
              <a:gdLst/>
              <a:ahLst/>
              <a:cxnLst/>
              <a:rect l="l" t="t" r="r" b="b"/>
              <a:pathLst>
                <a:path w="529473" h="1046339" extrusionOk="0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769083" y="5047949"/>
              <a:ext cx="226917" cy="1197617"/>
            </a:xfrm>
            <a:custGeom>
              <a:avLst/>
              <a:gdLst/>
              <a:ahLst/>
              <a:cxnLst/>
              <a:rect l="l" t="t" r="r" b="b"/>
              <a:pathLst>
                <a:path w="226917" h="1197617" extrusionOk="0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/>
              <a:ahLst/>
              <a:cxnLst/>
              <a:rect l="l" t="t" r="r" b="b"/>
              <a:pathLst>
                <a:path w="226917" h="226917" extrusionOk="0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3498700" y="4276492"/>
              <a:ext cx="88245" cy="75639"/>
            </a:xfrm>
            <a:custGeom>
              <a:avLst/>
              <a:gdLst/>
              <a:ahLst/>
              <a:cxnLst/>
              <a:rect l="l" t="t" r="r" b="b"/>
              <a:pathLst>
                <a:path w="88245" h="75639" extrusionOk="0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576874" y="4314086"/>
              <a:ext cx="151278" cy="63032"/>
            </a:xfrm>
            <a:custGeom>
              <a:avLst/>
              <a:gdLst/>
              <a:ahLst/>
              <a:cxnLst/>
              <a:rect l="l" t="t" r="r" b="b"/>
              <a:pathLst>
                <a:path w="151278" h="63032" extrusionOk="0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3681634" y="4239265"/>
              <a:ext cx="315162" cy="441227"/>
            </a:xfrm>
            <a:custGeom>
              <a:avLst/>
              <a:gdLst/>
              <a:ahLst/>
              <a:cxnLst/>
              <a:rect l="l" t="t" r="r" b="b"/>
              <a:pathLst>
                <a:path w="315162" h="441227" extrusionOk="0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3933427" y="4837385"/>
              <a:ext cx="315162" cy="365588"/>
            </a:xfrm>
            <a:custGeom>
              <a:avLst/>
              <a:gdLst/>
              <a:ahLst/>
              <a:cxnLst/>
              <a:rect l="l" t="t" r="r" b="b"/>
              <a:pathLst>
                <a:path w="315162" h="365588" extrusionOk="0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3619858" y="4577913"/>
              <a:ext cx="340375" cy="491653"/>
            </a:xfrm>
            <a:custGeom>
              <a:avLst/>
              <a:gdLst/>
              <a:ahLst/>
              <a:cxnLst/>
              <a:rect l="l" t="t" r="r" b="b"/>
              <a:pathLst>
                <a:path w="340375" h="491653" extrusionOk="0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832985" y="4248038"/>
              <a:ext cx="365588" cy="302556"/>
            </a:xfrm>
            <a:custGeom>
              <a:avLst/>
              <a:gdLst/>
              <a:ahLst/>
              <a:cxnLst/>
              <a:rect l="l" t="t" r="r" b="b"/>
              <a:pathLst>
                <a:path w="365588" h="302556" extrusionOk="0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4245751" y="4407933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4157865" y="4347503"/>
              <a:ext cx="126065" cy="189097"/>
            </a:xfrm>
            <a:custGeom>
              <a:avLst/>
              <a:gdLst/>
              <a:ahLst/>
              <a:cxnLst/>
              <a:rect l="l" t="t" r="r" b="b"/>
              <a:pathLst>
                <a:path w="126065" h="189097" extrusionOk="0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/>
              <a:ahLst/>
              <a:cxnLst/>
              <a:rect l="l" t="t" r="r" b="b"/>
              <a:pathLst>
                <a:path w="75639" h="100852" extrusionOk="0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535290" y="3942625"/>
              <a:ext cx="277343" cy="88245"/>
            </a:xfrm>
            <a:custGeom>
              <a:avLst/>
              <a:gdLst/>
              <a:ahLst/>
              <a:cxnLst/>
              <a:rect l="l" t="t" r="r" b="b"/>
              <a:pathLst>
                <a:path w="277343" h="88245" extrusionOk="0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697780" y="4073430"/>
              <a:ext cx="50426" cy="12606"/>
            </a:xfrm>
            <a:custGeom>
              <a:avLst/>
              <a:gdLst/>
              <a:ahLst/>
              <a:cxnLst/>
              <a:rect l="l" t="t" r="r" b="b"/>
              <a:pathLst>
                <a:path w="50426" h="12606" extrusionOk="0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3999301" y="4069632"/>
              <a:ext cx="37819" cy="12606"/>
            </a:xfrm>
            <a:custGeom>
              <a:avLst/>
              <a:gdLst/>
              <a:ahLst/>
              <a:cxnLst/>
              <a:rect l="l" t="t" r="r" b="b"/>
              <a:pathLst>
                <a:path w="37819" h="12606" extrusionOk="0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165601" y="6079735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/>
              <a:ahLst/>
              <a:cxnLst/>
              <a:rect l="l" t="t" r="r" b="b"/>
              <a:pathLst>
                <a:path w="428621" h="176491" extrusionOk="0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852452" y="1527797"/>
              <a:ext cx="1626238" cy="1210224"/>
            </a:xfrm>
            <a:custGeom>
              <a:avLst/>
              <a:gdLst/>
              <a:ahLst/>
              <a:cxnLst/>
              <a:rect l="l" t="t" r="r" b="b"/>
              <a:pathLst>
                <a:path w="1626238" h="1210224" extrusionOk="0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782037" y="6184134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/>
              <a:ahLst/>
              <a:cxnLst/>
              <a:rect l="l" t="t" r="r" b="b"/>
              <a:pathLst>
                <a:path w="2357416" h="1815336" extrusionOk="0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1311073" y="2238183"/>
              <a:ext cx="2697791" cy="1827942"/>
            </a:xfrm>
            <a:custGeom>
              <a:avLst/>
              <a:gdLst/>
              <a:ahLst/>
              <a:cxnLst/>
              <a:rect l="l" t="t" r="r" b="b"/>
              <a:pathLst>
                <a:path w="2697791" h="1827942" extrusionOk="0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B5A195"/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5551979" y="3320452"/>
              <a:ext cx="340375" cy="239523"/>
            </a:xfrm>
            <a:custGeom>
              <a:avLst/>
              <a:gdLst/>
              <a:ahLst/>
              <a:cxnLst/>
              <a:rect l="l" t="t" r="r" b="b"/>
              <a:pathLst>
                <a:path w="340375" h="239523" extrusionOk="0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6141599" y="3215775"/>
              <a:ext cx="88245" cy="50426"/>
            </a:xfrm>
            <a:custGeom>
              <a:avLst/>
              <a:gdLst/>
              <a:ahLst/>
              <a:cxnLst/>
              <a:rect l="l" t="t" r="r" b="b"/>
              <a:pathLst>
                <a:path w="88245" h="50426" extrusionOk="0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325091" y="3383736"/>
              <a:ext cx="163884" cy="214310"/>
            </a:xfrm>
            <a:custGeom>
              <a:avLst/>
              <a:gdLst/>
              <a:ahLst/>
              <a:cxnLst/>
              <a:rect l="l" t="t" r="r" b="b"/>
              <a:pathLst>
                <a:path w="163884" h="214310" extrusionOk="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642595" y="3568747"/>
              <a:ext cx="63032" cy="37819"/>
            </a:xfrm>
            <a:custGeom>
              <a:avLst/>
              <a:gdLst/>
              <a:ahLst/>
              <a:cxnLst/>
              <a:rect l="l" t="t" r="r" b="b"/>
              <a:pathLst>
                <a:path w="63032" h="37819" extrusionOk="0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5154927" y="2460196"/>
              <a:ext cx="277343" cy="138671"/>
            </a:xfrm>
            <a:custGeom>
              <a:avLst/>
              <a:gdLst/>
              <a:ahLst/>
              <a:cxnLst/>
              <a:rect l="l" t="t" r="r" b="b"/>
              <a:pathLst>
                <a:path w="277343" h="138671" extrusionOk="0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5522281" y="2923893"/>
              <a:ext cx="113458" cy="126065"/>
            </a:xfrm>
            <a:custGeom>
              <a:avLst/>
              <a:gdLst/>
              <a:ahLst/>
              <a:cxnLst/>
              <a:rect l="l" t="t" r="r" b="b"/>
              <a:pathLst>
                <a:path w="113458" h="126065" extrusionOk="0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5584189" y="2707439"/>
              <a:ext cx="264736" cy="403408"/>
            </a:xfrm>
            <a:custGeom>
              <a:avLst/>
              <a:gdLst/>
              <a:ahLst/>
              <a:cxnLst/>
              <a:rect l="l" t="t" r="r" b="b"/>
              <a:pathLst>
                <a:path w="264736" h="403408" extrusionOk="0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014035" y="2825297"/>
              <a:ext cx="126065" cy="113458"/>
            </a:xfrm>
            <a:custGeom>
              <a:avLst/>
              <a:gdLst/>
              <a:ahLst/>
              <a:cxnLst/>
              <a:rect l="l" t="t" r="r" b="b"/>
              <a:pathLst>
                <a:path w="126065" h="113458" extrusionOk="0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099030" y="2342170"/>
              <a:ext cx="327769" cy="567292"/>
            </a:xfrm>
            <a:custGeom>
              <a:avLst/>
              <a:gdLst/>
              <a:ahLst/>
              <a:cxnLst/>
              <a:rect l="l" t="t" r="r" b="b"/>
              <a:pathLst>
                <a:path w="327769" h="567292" extrusionOk="0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373865" y="2749553"/>
              <a:ext cx="163884" cy="75639"/>
            </a:xfrm>
            <a:custGeom>
              <a:avLst/>
              <a:gdLst/>
              <a:ahLst/>
              <a:cxnLst/>
              <a:rect l="l" t="t" r="r" b="b"/>
              <a:pathLst>
                <a:path w="163884" h="75639" extrusionOk="0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6678452" y="4438890"/>
              <a:ext cx="214310" cy="252130"/>
            </a:xfrm>
            <a:custGeom>
              <a:avLst/>
              <a:gdLst/>
              <a:ahLst/>
              <a:cxnLst/>
              <a:rect l="l" t="t" r="r" b="b"/>
              <a:pathLst>
                <a:path w="214310" h="252130" extrusionOk="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6561842" y="4458315"/>
              <a:ext cx="138671" cy="151278"/>
            </a:xfrm>
            <a:custGeom>
              <a:avLst/>
              <a:gdLst/>
              <a:ahLst/>
              <a:cxnLst/>
              <a:rect l="l" t="t" r="r" b="b"/>
              <a:pathLst>
                <a:path w="138671" h="151278" extrusionOk="0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/>
              <a:ahLst/>
              <a:cxnLst/>
              <a:rect l="l" t="t" r="r" b="b"/>
              <a:pathLst>
                <a:path w="453834" h="277343" extrusionOk="0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/>
              <a:ahLst/>
              <a:cxnLst/>
              <a:rect l="l" t="t" r="r" b="b"/>
              <a:pathLst>
                <a:path w="680751" h="1084159" extrusionOk="0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/>
              <a:ahLst/>
              <a:cxnLst/>
              <a:rect l="l" t="t" r="r" b="b"/>
              <a:pathLst>
                <a:path w="75639" h="25213" extrusionOk="0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9211646" y="3271071"/>
              <a:ext cx="453834" cy="441227"/>
            </a:xfrm>
            <a:custGeom>
              <a:avLst/>
              <a:gdLst/>
              <a:ahLst/>
              <a:cxnLst/>
              <a:rect l="l" t="t" r="r" b="b"/>
              <a:pathLst>
                <a:path w="453834" h="441227" extrusionOk="0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/>
              <a:ahLst/>
              <a:cxnLst/>
              <a:rect l="l" t="t" r="r" b="b"/>
              <a:pathLst>
                <a:path w="1588419" h="1084159" extrusionOk="0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8880632" y="4076816"/>
              <a:ext cx="239523" cy="352982"/>
            </a:xfrm>
            <a:custGeom>
              <a:avLst/>
              <a:gdLst/>
              <a:ahLst/>
              <a:cxnLst/>
              <a:rect l="l" t="t" r="r" b="b"/>
              <a:pathLst>
                <a:path w="239523" h="352982" extrusionOk="0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9511764" y="4651194"/>
              <a:ext cx="327769" cy="214310"/>
            </a:xfrm>
            <a:custGeom>
              <a:avLst/>
              <a:gdLst/>
              <a:ahLst/>
              <a:cxnLst/>
              <a:rect l="l" t="t" r="r" b="b"/>
              <a:pathLst>
                <a:path w="327769" h="214310" extrusionOk="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/>
              <a:ahLst/>
              <a:cxnLst/>
              <a:rect l="l" t="t" r="r" b="b"/>
              <a:pathLst>
                <a:path w="50426" h="100852" extrusionOk="0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6925586" y="4891628"/>
              <a:ext cx="189097" cy="378195"/>
            </a:xfrm>
            <a:custGeom>
              <a:avLst/>
              <a:gdLst/>
              <a:ahLst/>
              <a:cxnLst/>
              <a:rect l="l" t="t" r="r" b="b"/>
              <a:pathLst>
                <a:path w="189097" h="378195" extrusionOk="0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6914824" y="4057680"/>
              <a:ext cx="315162" cy="189097"/>
            </a:xfrm>
            <a:custGeom>
              <a:avLst/>
              <a:gdLst/>
              <a:ahLst/>
              <a:cxnLst/>
              <a:rect l="l" t="t" r="r" b="b"/>
              <a:pathLst>
                <a:path w="315162" h="189097" extrusionOk="0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7600832" y="5997882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9879671" y="4726647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9879671" y="4726647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/>
              <a:ahLst/>
              <a:cxnLst/>
              <a:rect l="l" t="t" r="r" b="b"/>
              <a:pathLst>
                <a:path w="1084159" h="958094" extrusionOk="0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0194388" y="5552055"/>
              <a:ext cx="315162" cy="390801"/>
            </a:xfrm>
            <a:custGeom>
              <a:avLst/>
              <a:gdLst/>
              <a:ahLst/>
              <a:cxnLst/>
              <a:rect l="l" t="t" r="r" b="b"/>
              <a:pathLst>
                <a:path w="315162" h="390801" extrusionOk="0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0485955" y="5022636"/>
              <a:ext cx="63032" cy="50426"/>
            </a:xfrm>
            <a:custGeom>
              <a:avLst/>
              <a:gdLst/>
              <a:ahLst/>
              <a:cxnLst/>
              <a:rect l="l" t="t" r="r" b="b"/>
              <a:pathLst>
                <a:path w="63032" h="50426" extrusionOk="0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/>
              <a:ahLst/>
              <a:cxnLst/>
              <a:rect l="l" t="t" r="r" b="b"/>
              <a:pathLst>
                <a:path w="378195" h="226917" extrusionOk="0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6957213" y="3445056"/>
              <a:ext cx="516866" cy="441227"/>
            </a:xfrm>
            <a:custGeom>
              <a:avLst/>
              <a:gdLst/>
              <a:ahLst/>
              <a:cxnLst/>
              <a:rect l="l" t="t" r="r" b="b"/>
              <a:pathLst>
                <a:path w="516866" h="441227" extrusionOk="0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023984" y="2919563"/>
              <a:ext cx="1071552" cy="504260"/>
            </a:xfrm>
            <a:custGeom>
              <a:avLst/>
              <a:gdLst/>
              <a:ahLst/>
              <a:cxnLst/>
              <a:rect l="l" t="t" r="r" b="b"/>
              <a:pathLst>
                <a:path w="1071552" h="504260" extrusionOk="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311729" y="1670050"/>
              <a:ext cx="4525734" cy="1727090"/>
            </a:xfrm>
            <a:custGeom>
              <a:avLst/>
              <a:gdLst/>
              <a:ahLst/>
              <a:cxnLst/>
              <a:rect l="l" t="t" r="r" b="b"/>
              <a:pathLst>
                <a:path w="4525734" h="1727090" extrusionOk="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/>
              <a:ahLst/>
              <a:cxnLst/>
              <a:rect l="l" t="t" r="r" b="b"/>
              <a:pathLst>
                <a:path w="479047" h="504260" extrusionOk="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6552639" y="4634554"/>
              <a:ext cx="37819" cy="50426"/>
            </a:xfrm>
            <a:custGeom>
              <a:avLst/>
              <a:gdLst/>
              <a:ahLst/>
              <a:cxnLst/>
              <a:rect l="l" t="t" r="r" b="b"/>
              <a:pathLst>
                <a:path w="37819" h="50426" extrusionOk="0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/>
              <a:ahLst/>
              <a:cxnLst/>
              <a:rect l="l" t="t" r="r" b="b"/>
              <a:pathLst>
                <a:path w="277343" h="453834" extrusionOk="0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6562346" y="4595221"/>
              <a:ext cx="289949" cy="289949"/>
            </a:xfrm>
            <a:custGeom>
              <a:avLst/>
              <a:gdLst/>
              <a:ahLst/>
              <a:cxnLst/>
              <a:rect l="l" t="t" r="r" b="b"/>
              <a:pathLst>
                <a:path w="289949" h="289949" extrusionOk="0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/>
              <a:ahLst/>
              <a:cxnLst/>
              <a:rect l="l" t="t" r="r" b="b"/>
              <a:pathLst>
                <a:path w="75639" h="201704" extrusionOk="0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/>
              <a:ahLst/>
              <a:cxnLst/>
              <a:rect l="l" t="t" r="r" b="b"/>
              <a:pathLst>
                <a:path w="75639" h="50426" extrusionOk="0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7591079" y="3415379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3701048" y="3883335"/>
              <a:ext cx="12606" cy="37819"/>
            </a:xfrm>
            <a:custGeom>
              <a:avLst/>
              <a:gdLst/>
              <a:ahLst/>
              <a:cxnLst/>
              <a:rect l="l" t="t" r="r" b="b"/>
              <a:pathLst>
                <a:path w="12606" h="37819" extrusionOk="0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/>
              <a:ahLst/>
              <a:cxnLst/>
              <a:rect l="l" t="t" r="r" b="b"/>
              <a:pathLst>
                <a:path w="25213" h="25213" extrusionOk="0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6936129" y="3400130"/>
              <a:ext cx="88245" cy="75639"/>
            </a:xfrm>
            <a:custGeom>
              <a:avLst/>
              <a:gdLst/>
              <a:ahLst/>
              <a:cxnLst/>
              <a:rect l="l" t="t" r="r" b="b"/>
              <a:pathLst>
                <a:path w="88245" h="75639" extrusionOk="0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/>
              <a:ahLst/>
              <a:cxnLst/>
              <a:rect l="l" t="t" r="r" b="b"/>
              <a:pathLst>
                <a:path w="126065" h="100852" extrusionOk="0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7401920" y="3494252"/>
              <a:ext cx="378195" cy="264736"/>
            </a:xfrm>
            <a:custGeom>
              <a:avLst/>
              <a:gdLst/>
              <a:ahLst/>
              <a:cxnLst/>
              <a:rect l="l" t="t" r="r" b="b"/>
              <a:pathLst>
                <a:path w="378195" h="264736" extrusionOk="0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7412277" y="3534762"/>
              <a:ext cx="441227" cy="390801"/>
            </a:xfrm>
            <a:custGeom>
              <a:avLst/>
              <a:gdLst/>
              <a:ahLst/>
              <a:cxnLst/>
              <a:rect l="l" t="t" r="r" b="b"/>
              <a:pathLst>
                <a:path w="441227" h="390801" extrusionOk="0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/>
              <a:ahLst/>
              <a:cxnLst/>
              <a:rect l="l" t="t" r="r" b="b"/>
              <a:pathLst>
                <a:path w="1210224" h="428621" extrusionOk="0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9059946" y="4798863"/>
              <a:ext cx="88245" cy="25213"/>
            </a:xfrm>
            <a:custGeom>
              <a:avLst/>
              <a:gdLst/>
              <a:ahLst/>
              <a:cxnLst/>
              <a:rect l="l" t="t" r="r" b="b"/>
              <a:pathLst>
                <a:path w="88245" h="25213" extrusionOk="0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/>
              <a:ahLst/>
              <a:cxnLst/>
              <a:rect l="l" t="t" r="r" b="b"/>
              <a:pathLst>
                <a:path w="302556" h="327769" extrusionOk="0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280717" y="3332302"/>
              <a:ext cx="25213" cy="37819"/>
            </a:xfrm>
            <a:custGeom>
              <a:avLst/>
              <a:gdLst/>
              <a:ahLst/>
              <a:cxnLst/>
              <a:rect l="l" t="t" r="r" b="b"/>
              <a:pathLst>
                <a:path w="25213" h="37819" extrusionOk="0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/>
              <a:ahLst/>
              <a:cxnLst/>
              <a:rect l="l" t="t" r="r" b="b"/>
              <a:pathLst>
                <a:path w="100852" h="126065" extrusionOk="0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19" name="Google Shape;419;p37"/>
          <p:cNvSpPr/>
          <p:nvPr/>
        </p:nvSpPr>
        <p:spPr>
          <a:xfrm>
            <a:off x="1827620" y="2111810"/>
            <a:ext cx="214313" cy="292894"/>
          </a:xfrm>
          <a:custGeom>
            <a:avLst/>
            <a:gdLst/>
            <a:ahLst/>
            <a:cxnLst/>
            <a:rect l="l" t="t" r="r" b="b"/>
            <a:pathLst>
              <a:path w="285750" h="390525" extrusionOk="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B5A195"/>
          </a:solidFill>
          <a:ln w="19050" cap="flat" cmpd="sng">
            <a:solidFill>
              <a:srgbClr val="0C141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1863544" y="276109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3395711" y="1018000"/>
            <a:ext cx="2352600" cy="6858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25%</a:t>
            </a:r>
            <a:endParaRPr sz="24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2708493" y="1849560"/>
            <a:ext cx="3726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Total employee voluntary attrition rate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5568994" y="4674150"/>
            <a:ext cx="3726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Source : US Bureau of Labor Statistics in 2021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2708543" y="3261848"/>
            <a:ext cx="3726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RECOMMENDED ATTRITION RATE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3758998" y="2679792"/>
            <a:ext cx="1626000" cy="4740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10%</a:t>
            </a: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/>
        </p:nvSpPr>
        <p:spPr>
          <a:xfrm>
            <a:off x="1504949" y="673996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problem statement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2015439" y="1441127"/>
            <a:ext cx="2360700" cy="30996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38"/>
          <p:cNvSpPr/>
          <p:nvPr/>
        </p:nvSpPr>
        <p:spPr>
          <a:xfrm>
            <a:off x="4767854" y="1441127"/>
            <a:ext cx="2360700" cy="30996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3" name="Google Shape;433;p38"/>
          <p:cNvGrpSpPr/>
          <p:nvPr/>
        </p:nvGrpSpPr>
        <p:grpSpPr>
          <a:xfrm>
            <a:off x="2198406" y="1913647"/>
            <a:ext cx="270651" cy="423123"/>
            <a:chOff x="2176740" y="5552108"/>
            <a:chExt cx="257175" cy="402055"/>
          </a:xfrm>
        </p:grpSpPr>
        <p:sp>
          <p:nvSpPr>
            <p:cNvPr id="434" name="Google Shape;434;p38"/>
            <p:cNvSpPr/>
            <p:nvPr/>
          </p:nvSpPr>
          <p:spPr>
            <a:xfrm>
              <a:off x="2176740" y="5620788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 extrusionOk="0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2286374" y="5552108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234946" y="5560356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38" name="Google Shape;438;p38"/>
          <p:cNvSpPr/>
          <p:nvPr/>
        </p:nvSpPr>
        <p:spPr>
          <a:xfrm>
            <a:off x="4955652" y="1940200"/>
            <a:ext cx="370022" cy="370022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2160330" y="3582343"/>
            <a:ext cx="20706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Leverage data analytics and machine learning to predict attrition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2162821" y="2468963"/>
            <a:ext cx="2066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MINIMISE 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CASUALTY 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RATE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4917550" y="3582343"/>
            <a:ext cx="20661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proactive steps to retain employees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4920043" y="2468963"/>
            <a:ext cx="206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aNALYSE TRENDS IN DATA AND BUILD PREDICTIVE MODELS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99" y="546100"/>
            <a:ext cx="5311351" cy="4051301"/>
          </a:xfrm>
          <a:prstGeom prst="rect">
            <a:avLst/>
          </a:prstGeom>
          <a:noFill/>
          <a:ln>
            <a:noFill/>
          </a:ln>
          <a:effectLst>
            <a:outerShdw blurRad="38100" sx="101000" sy="101000" algn="ctr" rotWithShape="0">
              <a:srgbClr val="000000">
                <a:alpha val="22750"/>
              </a:srgbClr>
            </a:outerShdw>
          </a:effectLst>
        </p:spPr>
      </p:pic>
      <p:pic>
        <p:nvPicPr>
          <p:cNvPr id="448" name="Google Shape;448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r="21346"/>
          <a:stretch/>
        </p:blipFill>
        <p:spPr>
          <a:xfrm>
            <a:off x="708818" y="709211"/>
            <a:ext cx="4975200" cy="3725100"/>
          </a:xfrm>
          <a:prstGeom prst="roundRect">
            <a:avLst>
              <a:gd name="adj" fmla="val 174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449" name="Google Shape;449;p39"/>
          <p:cNvSpPr txBox="1"/>
          <p:nvPr/>
        </p:nvSpPr>
        <p:spPr>
          <a:xfrm>
            <a:off x="6121667" y="1424792"/>
            <a:ext cx="256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Contains relevant data</a:t>
            </a:r>
            <a:endParaRPr sz="1100"/>
          </a:p>
        </p:txBody>
      </p:sp>
      <p:sp>
        <p:nvSpPr>
          <p:cNvPr id="450" name="Google Shape;450;p39"/>
          <p:cNvSpPr txBox="1"/>
          <p:nvPr/>
        </p:nvSpPr>
        <p:spPr>
          <a:xfrm>
            <a:off x="6121667" y="709211"/>
            <a:ext cx="256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DATASET CHOSEN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/>
        </p:nvSpPr>
        <p:spPr>
          <a:xfrm>
            <a:off x="1787912" y="741254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Data cleaning</a:t>
            </a:r>
            <a:endParaRPr sz="24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4879734" y="3221543"/>
            <a:ext cx="347954" cy="347954"/>
          </a:xfrm>
          <a:custGeom>
            <a:avLst/>
            <a:gdLst/>
            <a:ahLst/>
            <a:cxnLst/>
            <a:rect l="l" t="t" r="r" b="b"/>
            <a:pathLst>
              <a:path w="380278" h="380278" extrusionOk="0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5428338" y="1898895"/>
            <a:ext cx="2965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LOOKING FOR NULL VALUES</a:t>
            </a:r>
            <a:endParaRPr sz="2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28338" y="3187455"/>
            <a:ext cx="2965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eliminate redundant columns</a:t>
            </a:r>
            <a:endParaRPr sz="2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4879734" y="1932983"/>
            <a:ext cx="347598" cy="347598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0" name="Google Shape;4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50" y="361525"/>
            <a:ext cx="2910775" cy="44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/>
          <p:nvPr/>
        </p:nvSpPr>
        <p:spPr>
          <a:xfrm>
            <a:off x="1576763" y="1115978"/>
            <a:ext cx="5990400" cy="29115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2892392" y="1151829"/>
            <a:ext cx="33591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</a:t>
            </a:r>
            <a:endParaRPr sz="60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" y="458750"/>
            <a:ext cx="8439123" cy="42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/>
          <p:nvPr/>
        </p:nvSpPr>
        <p:spPr>
          <a:xfrm>
            <a:off x="6819025" y="377900"/>
            <a:ext cx="1078500" cy="12123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7451325" y="3708975"/>
            <a:ext cx="1078500" cy="10506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3119000" y="458750"/>
            <a:ext cx="1005000" cy="10506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3844788" y="3471125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133325"/>
            <a:ext cx="5374976" cy="48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On-screen Show (16:9)</PresentationFormat>
  <Paragraphs>118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Bebas Neue</vt:lpstr>
      <vt:lpstr>Arial</vt:lpstr>
      <vt:lpstr>Poppins Light</vt:lpstr>
      <vt:lpstr>Work Sans</vt:lpstr>
      <vt:lpstr>Simple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Danish M</cp:lastModifiedBy>
  <cp:revision>1</cp:revision>
  <dcterms:modified xsi:type="dcterms:W3CDTF">2024-04-24T04:49:27Z</dcterms:modified>
</cp:coreProperties>
</file>